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4176" r:id="rId4"/>
    <p:sldMasterId id="2147484311" r:id="rId5"/>
    <p:sldMasterId id="2147484323" r:id="rId6"/>
  </p:sldMasterIdLst>
  <p:notesMasterIdLst>
    <p:notesMasterId r:id="rId68"/>
  </p:notesMasterIdLst>
  <p:sldIdLst>
    <p:sldId id="542" r:id="rId7"/>
    <p:sldId id="578" r:id="rId8"/>
    <p:sldId id="543" r:id="rId9"/>
    <p:sldId id="544" r:id="rId10"/>
    <p:sldId id="545" r:id="rId11"/>
    <p:sldId id="608" r:id="rId12"/>
    <p:sldId id="579" r:id="rId13"/>
    <p:sldId id="546" r:id="rId14"/>
    <p:sldId id="580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24" r:id="rId26"/>
    <p:sldId id="600" r:id="rId27"/>
    <p:sldId id="599" r:id="rId28"/>
    <p:sldId id="601" r:id="rId29"/>
    <p:sldId id="602" r:id="rId30"/>
    <p:sldId id="598" r:id="rId31"/>
    <p:sldId id="564" r:id="rId32"/>
    <p:sldId id="565" r:id="rId33"/>
    <p:sldId id="567" r:id="rId34"/>
    <p:sldId id="568" r:id="rId35"/>
    <p:sldId id="569" r:id="rId36"/>
    <p:sldId id="597" r:id="rId37"/>
    <p:sldId id="581" r:id="rId38"/>
    <p:sldId id="573" r:id="rId39"/>
    <p:sldId id="582" r:id="rId40"/>
    <p:sldId id="574" r:id="rId41"/>
    <p:sldId id="575" r:id="rId42"/>
    <p:sldId id="583" r:id="rId43"/>
    <p:sldId id="576" r:id="rId44"/>
    <p:sldId id="591" r:id="rId45"/>
    <p:sldId id="592" r:id="rId46"/>
    <p:sldId id="593" r:id="rId47"/>
    <p:sldId id="594" r:id="rId48"/>
    <p:sldId id="595" r:id="rId49"/>
    <p:sldId id="586" r:id="rId50"/>
    <p:sldId id="590" r:id="rId51"/>
    <p:sldId id="596" r:id="rId52"/>
    <p:sldId id="588" r:id="rId53"/>
    <p:sldId id="585" r:id="rId54"/>
    <p:sldId id="589" r:id="rId55"/>
    <p:sldId id="526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48" autoAdjust="0"/>
  </p:normalViewPr>
  <p:slideViewPr>
    <p:cSldViewPr>
      <p:cViewPr>
        <p:scale>
          <a:sx n="100" d="100"/>
          <a:sy n="100" d="100"/>
        </p:scale>
        <p:origin x="-618" y="-360"/>
      </p:cViewPr>
      <p:guideLst>
        <p:guide orient="horz" pos="1440"/>
        <p:guide pos="25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，这就是你需要的！你来定制，你来用，你来爽。</a:t>
            </a: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现在仍在用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是一个英文缩写，具体意义本课会进一步分解。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软件是其中重要一部分，它需要企业和技术厂商共同缔造。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目的是为企业服务，亦是为了以人为本。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smtClean="0"/>
              <a:t>的利用这些增加自己融会贯通的程度。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1. </a:t>
            </a:r>
            <a:r>
              <a:rPr lang="zh-CN" altLang="en-US" dirty="0" smtClean="0"/>
              <a:t>用户登录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系统中人员配置管理功能确认其身份，此用户同时得到了相应的权限；</a:t>
            </a:r>
            <a:endParaRPr lang="en-US" altLang="zh-CN" dirty="0" smtClean="0"/>
          </a:p>
          <a:p>
            <a:r>
              <a:rPr lang="en-US" altLang="zh-CN" dirty="0" smtClean="0"/>
              <a:t>2. </a:t>
            </a:r>
            <a:r>
              <a:rPr lang="zh-CN" altLang="en-US" dirty="0" smtClean="0"/>
              <a:t>身份确认后，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再根据此用户在其权限内申请的工作流程提供工作流表单，并在表单上显示用户对应的组织结构的层次度； </a:t>
            </a:r>
            <a:endParaRPr lang="en-US" altLang="zh-CN" dirty="0" smtClean="0"/>
          </a:p>
          <a:p>
            <a:r>
              <a:rPr lang="en-US" altLang="zh-CN" dirty="0" smtClean="0"/>
              <a:t>3. </a:t>
            </a:r>
            <a:r>
              <a:rPr lang="zh-CN" altLang="en-US" dirty="0" smtClean="0"/>
              <a:t>用户在工作流表单上填写本流程执行需要的数据，这些数据可能是请假天数、请假原因等不涉及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系统的数据，也可能是访问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系统的参数。如果在流程执行时仅仅需要在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系统中执行查询，工作流表单的填写要在访问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系统后进行。</a:t>
            </a:r>
            <a:endParaRPr lang="en-US" altLang="zh-CN" dirty="0" smtClean="0"/>
          </a:p>
          <a:p>
            <a:r>
              <a:rPr lang="en-US" altLang="zh-CN" dirty="0" smtClean="0"/>
              <a:t>4. </a:t>
            </a:r>
            <a:r>
              <a:rPr lang="zh-CN" altLang="en-US" dirty="0" smtClean="0"/>
              <a:t>当工作流程执行到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系统上的作业时，工作流系统自动引导用户进入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系统。通过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系统本身的，根据执行的流程类型、顺序、工作流表单参数，用户可以直接进入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系统相应的功能模块。</a:t>
            </a:r>
            <a:endParaRPr lang="en-US" altLang="zh-CN" dirty="0" smtClean="0"/>
          </a:p>
          <a:p>
            <a:r>
              <a:rPr lang="en-US" altLang="zh-CN" dirty="0" smtClean="0"/>
              <a:t>5. </a:t>
            </a:r>
            <a:r>
              <a:rPr lang="zh-CN" altLang="en-US" dirty="0" smtClean="0"/>
              <a:t>用户操作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系统。可以根据权限执行不同的操作。以采购申请为例，用户可以填写需要采购的物料编号、采购数量、价格范围、供应商等，存储后保存在</a:t>
            </a:r>
            <a:r>
              <a:rPr lang="en-US" altLang="zh-CN" dirty="0" smtClean="0"/>
              <a:t>ERP DB</a:t>
            </a:r>
            <a:r>
              <a:rPr lang="zh-CN" altLang="en-US" dirty="0" smtClean="0"/>
              <a:t>中；</a:t>
            </a:r>
            <a:endParaRPr lang="en-US" altLang="zh-CN" dirty="0" smtClean="0"/>
          </a:p>
          <a:p>
            <a:r>
              <a:rPr lang="en-US" altLang="zh-CN" dirty="0" smtClean="0"/>
              <a:t>6. ERP DB</a:t>
            </a:r>
            <a:r>
              <a:rPr lang="zh-CN" altLang="en-US" dirty="0" smtClean="0"/>
              <a:t>保存后，通过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系统界面向用户提示保存成功；</a:t>
            </a:r>
            <a:endParaRPr lang="en-US" altLang="zh-CN" dirty="0" smtClean="0"/>
          </a:p>
          <a:p>
            <a:r>
              <a:rPr lang="en-US" altLang="zh-CN" dirty="0" smtClean="0"/>
              <a:t>7. ERP</a:t>
            </a:r>
            <a:r>
              <a:rPr lang="zh-CN" altLang="en-US" dirty="0" smtClean="0"/>
              <a:t>系统将保存成功的单据编号和单据状态等信息传送到工作流系统。根据需要，用户可以把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系统生成的表单导出为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文件保存在本地；</a:t>
            </a:r>
            <a:endParaRPr lang="en-US" altLang="zh-CN" dirty="0" smtClean="0"/>
          </a:p>
          <a:p>
            <a:r>
              <a:rPr lang="en-US" altLang="zh-CN" dirty="0" smtClean="0"/>
              <a:t>8. </a:t>
            </a:r>
            <a:r>
              <a:rPr lang="zh-CN" altLang="en-US" dirty="0" smtClean="0"/>
              <a:t>当工作流系统收到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系统传来的信息后，进行格式检查，确认无误后继续执行；</a:t>
            </a:r>
            <a:endParaRPr lang="en-US" altLang="zh-CN" dirty="0" smtClean="0"/>
          </a:p>
          <a:p>
            <a:r>
              <a:rPr lang="en-US" altLang="zh-CN" dirty="0" smtClean="0"/>
              <a:t>9. </a:t>
            </a:r>
            <a:r>
              <a:rPr lang="zh-CN" altLang="en-US" dirty="0" smtClean="0"/>
              <a:t>用户在屏幕上审查工作流系统执行情况是否正确，确认无误后，将工作流表单传送到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，保存在本地的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文件也可以作为附件提交；</a:t>
            </a:r>
            <a:endParaRPr lang="en-US" altLang="zh-CN" dirty="0" smtClean="0"/>
          </a:p>
          <a:p>
            <a:r>
              <a:rPr lang="en-US" altLang="zh-CN" dirty="0" smtClean="0"/>
              <a:t>10. Workflow Server</a:t>
            </a:r>
            <a:r>
              <a:rPr lang="zh-CN" altLang="en-US" dirty="0" smtClean="0"/>
              <a:t>收到用户传来的工作流表单，并据此将工作流表单和附件传送到下一个执行者。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模块不是学术死定义，实际划分和包含的内容灵活多变。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3803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21554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2897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 bwMode="auto">
          <a:xfrm>
            <a:off x="0" y="4157663"/>
            <a:ext cx="8128000" cy="0"/>
          </a:xfrm>
          <a:prstGeom prst="line">
            <a:avLst/>
          </a:prstGeom>
          <a:ln w="12700">
            <a:solidFill>
              <a:schemeClr val="tx1"/>
            </a:solidFill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89107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004999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1417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4517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18249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6029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5024395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7537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67" r:id="rId1"/>
    <p:sldLayoutId id="2147484310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1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7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1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32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39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主线仍是物流，但已经将管理的重心转移到财务上来，在整个企业的运作中贯穿了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92" y="773832"/>
            <a:ext cx="3384376" cy="300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sz="2000" dirty="0" smtClean="0"/>
              <a:t>生</a:t>
            </a:r>
            <a:endParaRPr lang="en-US" altLang="zh-CN" sz="2000" dirty="0" smtClean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751529"/>
              </p:ext>
            </p:extLst>
          </p:nvPr>
        </p:nvGraphicFramePr>
        <p:xfrm>
          <a:off x="1975768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1670050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912" y="1122463"/>
            <a:ext cx="1466750" cy="14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1150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7"/>
          <p:cNvSpPr>
            <a:spLocks/>
          </p:cNvSpPr>
          <p:nvPr/>
        </p:nvSpPr>
        <p:spPr bwMode="auto">
          <a:xfrm>
            <a:off x="1924050" y="2616200"/>
            <a:ext cx="889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ERP</a:t>
            </a:r>
            <a:r>
              <a:rPr lang="zh-CN" altLang="en-US" sz="1600" dirty="0" smtClean="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基础</a:t>
            </a:r>
            <a:endParaRPr lang="en-US" altLang="zh-CN" sz="1600" dirty="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sp>
        <p:nvSpPr>
          <p:cNvPr id="4103" name="Rectangle 8"/>
          <p:cNvSpPr>
            <a:spLocks/>
          </p:cNvSpPr>
          <p:nvPr/>
        </p:nvSpPr>
        <p:spPr bwMode="auto">
          <a:xfrm>
            <a:off x="3448050" y="2722563"/>
            <a:ext cx="889000" cy="101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600" b="1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sym typeface="Myriad Pro" charset="0"/>
              </a:rPr>
              <a:t>示例</a:t>
            </a:r>
            <a:endParaRPr lang="en-US" altLang="zh-CN" sz="3600" b="1" dirty="0">
              <a:solidFill>
                <a:schemeClr val="tx1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sp>
        <p:nvSpPr>
          <p:cNvPr id="4104" name="Rectangle 9"/>
          <p:cNvSpPr>
            <a:spLocks/>
          </p:cNvSpPr>
          <p:nvPr/>
        </p:nvSpPr>
        <p:spPr bwMode="auto">
          <a:xfrm>
            <a:off x="5072063" y="2590800"/>
            <a:ext cx="939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需求构建</a:t>
            </a:r>
            <a:endParaRPr lang="en-US" altLang="zh-CN" sz="160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sp>
        <p:nvSpPr>
          <p:cNvPr id="4105" name="Rectangle 12"/>
          <p:cNvSpPr>
            <a:spLocks/>
          </p:cNvSpPr>
          <p:nvPr/>
        </p:nvSpPr>
        <p:spPr bwMode="auto">
          <a:xfrm>
            <a:off x="6743700" y="2589213"/>
            <a:ext cx="93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答疑</a:t>
            </a:r>
            <a:endParaRPr lang="en-US" altLang="zh-CN" sz="160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pic>
        <p:nvPicPr>
          <p:cNvPr id="410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1584325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"/>
          <p:cNvSpPr>
            <a:spLocks/>
          </p:cNvSpPr>
          <p:nvPr/>
        </p:nvSpPr>
        <p:spPr bwMode="auto">
          <a:xfrm>
            <a:off x="593725" y="2457450"/>
            <a:ext cx="7048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导引</a:t>
            </a:r>
            <a:endParaRPr lang="en-US" altLang="zh-CN" sz="160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pic>
        <p:nvPicPr>
          <p:cNvPr id="15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746250"/>
            <a:ext cx="7064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927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提供我们帮助的具体手段，先分享个在下到曾经就职的单位办理某证明文件的例子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58" y="1277888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58" y="2141984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332500"/>
              </p:ext>
            </p:extLst>
          </p:nvPr>
        </p:nvGraphicFramePr>
        <p:xfrm>
          <a:off x="4374493" y="175547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4493" y="175547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40447" y="1565920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小杨收到系统中弹出提醒和通知邮件，是来自协同办公模块的，通知他下达的销售订单已经生产和审核完毕。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运算的物料匹配信息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9525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31" y="1925960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091874"/>
              </p:ext>
            </p:extLst>
          </p:nvPr>
        </p:nvGraphicFramePr>
        <p:xfrm>
          <a:off x="190376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876947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804706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516" y="1018803"/>
            <a:ext cx="1454894" cy="145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1150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7"/>
          <p:cNvSpPr>
            <a:spLocks/>
          </p:cNvSpPr>
          <p:nvPr/>
        </p:nvSpPr>
        <p:spPr bwMode="auto">
          <a:xfrm>
            <a:off x="1924050" y="2616200"/>
            <a:ext cx="889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ERP</a:t>
            </a:r>
            <a:r>
              <a:rPr lang="zh-CN" altLang="en-US" sz="1600" dirty="0" smtClean="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基础</a:t>
            </a:r>
            <a:endParaRPr lang="en-US" altLang="zh-CN" sz="1600" dirty="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sp>
        <p:nvSpPr>
          <p:cNvPr id="4104" name="Rectangle 9"/>
          <p:cNvSpPr>
            <a:spLocks/>
          </p:cNvSpPr>
          <p:nvPr/>
        </p:nvSpPr>
        <p:spPr bwMode="auto">
          <a:xfrm>
            <a:off x="5233145" y="2961245"/>
            <a:ext cx="617636" cy="96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3600" b="1" dirty="0">
                <a:solidFill>
                  <a:schemeClr val="tx1"/>
                </a:solidFill>
                <a:latin typeface="隶书" pitchFamily="49" charset="-122"/>
                <a:ea typeface="隶书" pitchFamily="49" charset="-122"/>
                <a:sym typeface="Myriad Pro" charset="0"/>
              </a:rPr>
              <a:t>需求构建</a:t>
            </a:r>
            <a:endParaRPr lang="en-US" altLang="zh-CN" sz="3600" b="1" dirty="0">
              <a:solidFill>
                <a:schemeClr val="tx1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sp>
        <p:nvSpPr>
          <p:cNvPr id="4105" name="Rectangle 12"/>
          <p:cNvSpPr>
            <a:spLocks/>
          </p:cNvSpPr>
          <p:nvPr/>
        </p:nvSpPr>
        <p:spPr bwMode="auto">
          <a:xfrm>
            <a:off x="6743700" y="2589213"/>
            <a:ext cx="93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答疑</a:t>
            </a:r>
            <a:endParaRPr lang="en-US" altLang="zh-CN" sz="160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pic>
        <p:nvPicPr>
          <p:cNvPr id="410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1584325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"/>
          <p:cNvSpPr>
            <a:spLocks/>
          </p:cNvSpPr>
          <p:nvPr/>
        </p:nvSpPr>
        <p:spPr bwMode="auto">
          <a:xfrm>
            <a:off x="593725" y="2457450"/>
            <a:ext cx="70485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导引</a:t>
            </a:r>
            <a:endParaRPr lang="en-US" altLang="zh-CN" sz="160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  <p:pic>
        <p:nvPicPr>
          <p:cNvPr id="15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746250"/>
            <a:ext cx="7064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635125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8"/>
          <p:cNvSpPr>
            <a:spLocks/>
          </p:cNvSpPr>
          <p:nvPr/>
        </p:nvSpPr>
        <p:spPr bwMode="auto">
          <a:xfrm>
            <a:off x="3403600" y="2635250"/>
            <a:ext cx="889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Myriad Pro" charset="0"/>
                <a:ea typeface="宋体" pitchFamily="2" charset="-122"/>
                <a:sym typeface="Myriad Pro" charset="0"/>
              </a:rPr>
              <a:t>示例</a:t>
            </a:r>
            <a:endParaRPr lang="en-US" altLang="zh-CN" sz="1600" dirty="0">
              <a:solidFill>
                <a:schemeClr val="tx1"/>
              </a:solidFill>
              <a:latin typeface="Myriad Pro" charset="0"/>
              <a:ea typeface="宋体" pitchFamily="2" charset="-122"/>
              <a:sym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489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系统应该是定制化的工具，以企业具体需求为导向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73113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980734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93521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6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28877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7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87764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8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850712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Pages>0</Pages>
  <Words>3407</Words>
  <Characters>0</Characters>
  <Application>Microsoft Office PowerPoint</Application>
  <PresentationFormat>自定义</PresentationFormat>
  <Lines>0</Lines>
  <Paragraphs>360</Paragraphs>
  <Slides>61</Slides>
  <Notes>59</Notes>
  <HiddenSlides>0</HiddenSlides>
  <MMClips>1</MMClips>
  <ScaleCrop>false</ScaleCrop>
  <HeadingPairs>
    <vt:vector size="6" baseType="variant"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空白</vt:lpstr>
      <vt:lpstr>1_空白</vt:lpstr>
      <vt:lpstr>2_空白</vt:lpstr>
      <vt:lpstr>自定义设计方案</vt:lpstr>
      <vt:lpstr>1_自定义设计方案</vt:lpstr>
      <vt:lpstr>3_空白</vt:lpstr>
      <vt:lpstr>包装程序外壳对象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生产-工序与跟踪</vt:lpstr>
      <vt:lpstr>生产-生产完毕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913</cp:revision>
  <dcterms:modified xsi:type="dcterms:W3CDTF">2013-10-10T13:54:33Z</dcterms:modified>
</cp:coreProperties>
</file>